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4" r:id="rId9"/>
    <p:sldId id="267" r:id="rId10"/>
    <p:sldId id="266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13"/>
    <p:restoredTop sz="94656"/>
  </p:normalViewPr>
  <p:slideViewPr>
    <p:cSldViewPr snapToGrid="0" snapToObjects="1">
      <p:cViewPr varScale="1">
        <p:scale>
          <a:sx n="86" d="100"/>
          <a:sy n="86" d="100"/>
        </p:scale>
        <p:origin x="10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7/28/2017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ABAI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Liz Lynch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81" y="443457"/>
            <a:ext cx="3244328" cy="577057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328" y="138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ABA Skills using Advanced Technology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Computer Training to train paraprofessionals in self-contained classrooms to correctly implement Discrete Trial Training </a:t>
            </a:r>
          </a:p>
          <a:p>
            <a:r>
              <a:rPr lang="en-US" dirty="0" smtClean="0"/>
              <a:t>Incorporates BST that can be completed online</a:t>
            </a:r>
          </a:p>
          <a:p>
            <a:r>
              <a:rPr lang="en-US" dirty="0" smtClean="0"/>
              <a:t>Teaching checklist -&gt; Remote Performance feedback -&gt; remote in-vivo coaching -&gt; All subjects’ met mastery criterion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2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9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Staff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Implementation of Token Economy with response cost in juvenile Detention Center</a:t>
            </a:r>
          </a:p>
          <a:p>
            <a:r>
              <a:rPr lang="en-US" dirty="0" smtClean="0"/>
              <a:t>Provided Staff token economy manual and quiz</a:t>
            </a:r>
          </a:p>
          <a:p>
            <a:pPr lvl="1"/>
            <a:r>
              <a:rPr lang="en-US" dirty="0" smtClean="0"/>
              <a:t>Summary sheet -&gt; reminders -&gt; meetings -&gt; Staff reached criterion</a:t>
            </a:r>
          </a:p>
          <a:p>
            <a:pPr lvl="1"/>
            <a:r>
              <a:rPr lang="en-US" dirty="0" smtClean="0"/>
              <a:t>Treatment package</a:t>
            </a:r>
          </a:p>
          <a:p>
            <a:r>
              <a:rPr lang="en-US" dirty="0" smtClean="0"/>
              <a:t>Assessment of Needs for Staff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12" y="419479"/>
            <a:ext cx="10571998" cy="970450"/>
          </a:xfrm>
        </p:spPr>
        <p:txBody>
          <a:bodyPr/>
          <a:lstStyle/>
          <a:p>
            <a:r>
              <a:rPr lang="en-US" dirty="0" smtClean="0"/>
              <a:t>Contextual Issues in Staff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48" y="1461667"/>
            <a:ext cx="6510343" cy="4675897"/>
          </a:xfrm>
        </p:spPr>
        <p:txBody>
          <a:bodyPr/>
          <a:lstStyle/>
          <a:p>
            <a:r>
              <a:rPr lang="en-US" dirty="0" smtClean="0"/>
              <a:t>Possible solution to staff consultation and increasing fidelity of intervention implementation</a:t>
            </a:r>
          </a:p>
          <a:p>
            <a:r>
              <a:rPr lang="en-US" dirty="0" smtClean="0"/>
              <a:t>Teleconsultation to train staff in classrooms on three-step prompting</a:t>
            </a:r>
          </a:p>
          <a:p>
            <a:pPr lvl="1"/>
            <a:r>
              <a:rPr lang="en-US" dirty="0" smtClean="0"/>
              <a:t>BST format</a:t>
            </a:r>
          </a:p>
          <a:p>
            <a:r>
              <a:rPr lang="en-US" dirty="0" smtClean="0"/>
              <a:t>Teachers reached criterion</a:t>
            </a:r>
          </a:p>
          <a:p>
            <a:r>
              <a:rPr lang="en-US" dirty="0" smtClean="0"/>
              <a:t>High Social Acceptability Ratings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4141" r="25000" b="23232"/>
          <a:stretch/>
        </p:blipFill>
        <p:spPr>
          <a:xfrm>
            <a:off x="10132220" y="638409"/>
            <a:ext cx="1258490" cy="3161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20267" r="13333" b="17981"/>
          <a:stretch/>
        </p:blipFill>
        <p:spPr>
          <a:xfrm>
            <a:off x="5734805" y="3580685"/>
            <a:ext cx="4307034" cy="311243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312" y="2065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2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884218"/>
            <a:ext cx="5692924" cy="4419599"/>
          </a:xfrm>
        </p:spPr>
        <p:txBody>
          <a:bodyPr/>
          <a:lstStyle/>
          <a:p>
            <a:r>
              <a:rPr lang="en-US" dirty="0" smtClean="0"/>
              <a:t>Bigger market and acceptance when combine with PBS</a:t>
            </a:r>
          </a:p>
          <a:p>
            <a:pPr lvl="1"/>
            <a:r>
              <a:rPr lang="en-US" dirty="0" smtClean="0"/>
              <a:t>We have same goal</a:t>
            </a:r>
          </a:p>
          <a:p>
            <a:pPr lvl="1"/>
            <a:r>
              <a:rPr lang="en-US" dirty="0" smtClean="0"/>
              <a:t>PBS helps with ABA movement </a:t>
            </a:r>
          </a:p>
          <a:p>
            <a:r>
              <a:rPr lang="en-US" dirty="0" smtClean="0"/>
              <a:t>Problems with staff training</a:t>
            </a:r>
          </a:p>
          <a:p>
            <a:r>
              <a:rPr lang="en-US" dirty="0" smtClean="0"/>
              <a:t>Technology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99" y="447188"/>
            <a:ext cx="4545447" cy="6060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8443" y="5380487"/>
            <a:ext cx="3786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  <a:endParaRPr lang="en-US" sz="5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618" y="-193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8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Positive Behavior Support (PBS)</a:t>
            </a:r>
          </a:p>
          <a:p>
            <a:r>
              <a:rPr lang="en-US" dirty="0" smtClean="0"/>
              <a:t>Staff Training</a:t>
            </a:r>
          </a:p>
          <a:p>
            <a:pPr lvl="1"/>
            <a:r>
              <a:rPr lang="en-US" dirty="0" smtClean="0"/>
              <a:t>Assists with formation of my thesis</a:t>
            </a:r>
          </a:p>
          <a:p>
            <a:endParaRPr lang="en-US" dirty="0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407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6" t="13125" r="5139" b="43125"/>
          <a:stretch/>
        </p:blipFill>
        <p:spPr>
          <a:xfrm>
            <a:off x="2071688" y="790833"/>
            <a:ext cx="8216125" cy="5181342"/>
          </a:xfrm>
          <a:prstGeom prst="rect">
            <a:avLst/>
          </a:prstGeom>
        </p:spPr>
      </p:pic>
      <p:pic>
        <p:nvPicPr>
          <p:cNvPr id="3" name="P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472" y="1685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PBS?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Evidence-based system change to assist schools in increasing desired academia, safety while decreasing problem behavior of students</a:t>
            </a:r>
          </a:p>
          <a:p>
            <a:pPr lvl="1"/>
            <a:r>
              <a:rPr lang="en-US" dirty="0" smtClean="0"/>
              <a:t>Recent expansion into juvenile detention centers and child welfare, foster care </a:t>
            </a:r>
          </a:p>
          <a:p>
            <a:r>
              <a:rPr lang="en-US" dirty="0" smtClean="0"/>
              <a:t>Create positive school culture</a:t>
            </a:r>
          </a:p>
          <a:p>
            <a:r>
              <a:rPr lang="en-US" dirty="0" smtClean="0"/>
              <a:t>Developed in 80s as a response to aversive punishment and the disability rights movement</a:t>
            </a:r>
            <a:endParaRPr lang="en-US" dirty="0"/>
          </a:p>
        </p:txBody>
      </p:sp>
      <p:pic>
        <p:nvPicPr>
          <p:cNvPr id="4" name="What is P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5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25" y="208477"/>
            <a:ext cx="3481051" cy="615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5575" y="464582"/>
            <a:ext cx="357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Tier 3: Individualized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75315" y="1828800"/>
            <a:ext cx="320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Tier 2: Supplemental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31888" y="5061098"/>
            <a:ext cx="346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Tier 1: Universal</a:t>
            </a:r>
            <a:endParaRPr lang="en-US" sz="2400" b="1" dirty="0"/>
          </a:p>
        </p:txBody>
      </p:sp>
      <p:pic>
        <p:nvPicPr>
          <p:cNvPr id="6" name="Ti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08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PBS &amp; ABA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230672"/>
              </p:ext>
            </p:extLst>
          </p:nvPr>
        </p:nvGraphicFramePr>
        <p:xfrm>
          <a:off x="819150" y="1617785"/>
          <a:ext cx="10776268" cy="442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292">
                <a:tc>
                  <a:txBody>
                    <a:bodyPr/>
                    <a:lstStyle/>
                    <a:p>
                      <a:r>
                        <a:rPr lang="en-US" dirty="0" smtClean="0"/>
                        <a:t>PBS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6734">
                <a:tc>
                  <a:txBody>
                    <a:bodyPr/>
                    <a:lstStyle/>
                    <a:p>
                      <a:r>
                        <a:rPr lang="en-US" dirty="0" smtClean="0"/>
                        <a:t>Multi-tiered system</a:t>
                      </a:r>
                    </a:p>
                    <a:p>
                      <a:r>
                        <a:rPr lang="en-US" dirty="0" smtClean="0"/>
                        <a:t>Empirically supported strategies</a:t>
                      </a:r>
                    </a:p>
                    <a:p>
                      <a:r>
                        <a:rPr lang="en-US" dirty="0" smtClean="0"/>
                        <a:t>Certification to be coach</a:t>
                      </a:r>
                    </a:p>
                    <a:p>
                      <a:r>
                        <a:rPr lang="en-US" dirty="0" smtClean="0"/>
                        <a:t>1980’s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Outcome oriented</a:t>
                      </a:r>
                    </a:p>
                    <a:p>
                      <a:r>
                        <a:rPr lang="en-US" dirty="0" smtClean="0"/>
                        <a:t>Evidence-based</a:t>
                      </a:r>
                    </a:p>
                    <a:p>
                      <a:r>
                        <a:rPr lang="en-US" dirty="0" smtClean="0"/>
                        <a:t>Common</a:t>
                      </a:r>
                      <a:r>
                        <a:rPr lang="en-US" baseline="0" dirty="0" smtClean="0"/>
                        <a:t> procedures</a:t>
                      </a:r>
                    </a:p>
                    <a:p>
                      <a:r>
                        <a:rPr lang="en-US" baseline="0" dirty="0" smtClean="0"/>
                        <a:t>Improve one’s quality of life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Behavior analyst should be at all levels (Tier 1, 2, and 3)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dirty="0" smtClean="0"/>
                        <a:t>Socially significant behaviors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dirty="0" smtClean="0"/>
                        <a:t>7 Dimensions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baseline="0" dirty="0" smtClean="0"/>
                        <a:t>Course of study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baseline="0" dirty="0" smtClean="0"/>
                        <a:t>1968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endParaRPr lang="en-US" baseline="0" dirty="0" smtClean="0"/>
                    </a:p>
                    <a:p>
                      <a:pPr marL="0" indent="0">
                        <a:buFont typeface="Arial" charset="0"/>
                        <a:buNone/>
                      </a:pPr>
                      <a:endParaRPr lang="en-US" baseline="0" dirty="0" smtClean="0"/>
                    </a:p>
                    <a:p>
                      <a:pPr marL="0" indent="0">
                        <a:buFont typeface="Arial" charset="0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3" y="3511123"/>
            <a:ext cx="403860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24" y="3903163"/>
            <a:ext cx="4038600" cy="2019300"/>
          </a:xfrm>
          <a:prstGeom prst="rect">
            <a:avLst/>
          </a:prstGeom>
        </p:spPr>
      </p:pic>
      <p:pic>
        <p:nvPicPr>
          <p:cNvPr id="7" name="&amp; A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423" y="11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02" t="22708" r="19010" b="41333"/>
          <a:stretch/>
        </p:blipFill>
        <p:spPr>
          <a:xfrm>
            <a:off x="1314450" y="868298"/>
            <a:ext cx="9828230" cy="4846701"/>
          </a:xfrm>
          <a:prstGeom prst="rect">
            <a:avLst/>
          </a:prstGeom>
        </p:spPr>
      </p:pic>
      <p:pic>
        <p:nvPicPr>
          <p:cNvPr id="3" name="Co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037" y="554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2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Debunking myths of PBS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26555"/>
              </p:ext>
            </p:extLst>
          </p:nvPr>
        </p:nvGraphicFramePr>
        <p:xfrm>
          <a:off x="810001" y="1926078"/>
          <a:ext cx="10863190" cy="42023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97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5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753">
                <a:tc>
                  <a:txBody>
                    <a:bodyPr/>
                    <a:lstStyle/>
                    <a:p>
                      <a:r>
                        <a:rPr lang="en-US" dirty="0" smtClean="0"/>
                        <a:t>Gives</a:t>
                      </a:r>
                      <a:r>
                        <a:rPr lang="en-US" baseline="0" dirty="0" smtClean="0"/>
                        <a:t> teachers just enough to be dangerous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Parent training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666">
                <a:tc>
                  <a:txBody>
                    <a:bodyPr/>
                    <a:lstStyle/>
                    <a:p>
                      <a:r>
                        <a:rPr lang="en-US" dirty="0" smtClean="0"/>
                        <a:t>No punishment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Error Correction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479">
                <a:tc>
                  <a:txBody>
                    <a:bodyPr/>
                    <a:lstStyle/>
                    <a:p>
                      <a:r>
                        <a:rPr lang="en-US" dirty="0" smtClean="0"/>
                        <a:t>Threat</a:t>
                      </a:r>
                      <a:r>
                        <a:rPr lang="en-US" baseline="0" dirty="0" smtClean="0"/>
                        <a:t> to ABA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Helps spread ABA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068">
                <a:tc>
                  <a:txBody>
                    <a:bodyPr/>
                    <a:lstStyle/>
                    <a:p>
                      <a:r>
                        <a:rPr lang="en-US" dirty="0" smtClean="0"/>
                        <a:t>Doesn’t work in all school levels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Individualize for specific school and ANY</a:t>
                      </a:r>
                      <a:r>
                        <a:rPr lang="en-US" baseline="0" dirty="0" smtClean="0"/>
                        <a:t> grade level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4382">
                <a:tc>
                  <a:txBody>
                    <a:bodyPr/>
                    <a:lstStyle/>
                    <a:p>
                      <a:r>
                        <a:rPr lang="en-US" dirty="0" smtClean="0"/>
                        <a:t>Rewarding</a:t>
                      </a:r>
                      <a:r>
                        <a:rPr lang="en-US" baseline="0" dirty="0" smtClean="0"/>
                        <a:t> kids for what their supposed to be doing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Establishes behaviors that provide students with foundational skills and increases their success in school and life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Debun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00" y="407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0182" y="1930203"/>
            <a:ext cx="5971309" cy="240065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THESIS</a:t>
            </a:r>
            <a:endParaRPr lang="en-US" sz="1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thes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309" y="154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130</TotalTime>
  <Words>342</Words>
  <Application>Microsoft Office PowerPoint</Application>
  <PresentationFormat>Widescreen</PresentationFormat>
  <Paragraphs>67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2</vt:lpstr>
      <vt:lpstr>Quotable</vt:lpstr>
      <vt:lpstr>ABAI 2017</vt:lpstr>
      <vt:lpstr>Presentations</vt:lpstr>
      <vt:lpstr>PowerPoint Presentation</vt:lpstr>
      <vt:lpstr>What is PBS?</vt:lpstr>
      <vt:lpstr>PowerPoint Presentation</vt:lpstr>
      <vt:lpstr>PBS &amp; ABA</vt:lpstr>
      <vt:lpstr>PowerPoint Presentation</vt:lpstr>
      <vt:lpstr>Debunking myths of PBS</vt:lpstr>
      <vt:lpstr>PowerPoint Presentation</vt:lpstr>
      <vt:lpstr>Training ABA Skills using Advanced Technology </vt:lpstr>
      <vt:lpstr>Improving Staff Implementation</vt:lpstr>
      <vt:lpstr>Contextual Issues in Staff Training</vt:lpstr>
      <vt:lpstr>Take 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ABAI 2017</dc:title>
  <dc:creator>Liz Lynch</dc:creator>
  <cp:lastModifiedBy>Rodriguez Lopez, Laura</cp:lastModifiedBy>
  <cp:revision>11</cp:revision>
  <dcterms:created xsi:type="dcterms:W3CDTF">2017-06-05T03:32:03Z</dcterms:created>
  <dcterms:modified xsi:type="dcterms:W3CDTF">2017-07-28T17:45:21Z</dcterms:modified>
</cp:coreProperties>
</file>